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varScale="1">
        <p:scale>
          <a:sx n="79" d="100"/>
          <a:sy n="79" d="100"/>
        </p:scale>
        <p:origin x="108" y="76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1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CA"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CA"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E26F611-EBD3-B740-908A-552DB6853CA6}" type="datetimeFigureOut">
              <a:rPr lang="en-US" smtClean="0"/>
              <a:t>1/7/2014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548F9CF-4285-DD4A-A5CF-D76D962CA0E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2E26F611-EBD3-B740-908A-552DB6853CA6}"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48F9CF-4285-DD4A-A5CF-D76D962CA0E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2E26F611-EBD3-B740-908A-552DB6853CA6}" type="datetimeFigureOut">
              <a:rPr lang="en-US" smtClean="0"/>
              <a:t>1/7/2014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548F9CF-4285-DD4A-A5CF-D76D962CA0E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CA" smtClean="0"/>
              <a:t>Click to edit Master title style</a:t>
            </a:r>
            <a:endParaRPr kumimoji="0" lang="en-US"/>
          </a:p>
        </p:txBody>
      </p:sp>
      <p:sp>
        <p:nvSpPr>
          <p:cNvPr id="4" name="Date Placeholder 3"/>
          <p:cNvSpPr>
            <a:spLocks noGrp="1"/>
          </p:cNvSpPr>
          <p:nvPr>
            <p:ph type="dt" sz="half" idx="10"/>
          </p:nvPr>
        </p:nvSpPr>
        <p:spPr/>
        <p:txBody>
          <a:bodyPr/>
          <a:lstStyle/>
          <a:p>
            <a:fld id="{2E26F611-EBD3-B740-908A-552DB6853CA6}"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548F9CF-4285-DD4A-A5CF-D76D962CA0E4}"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CA"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CA" smtClean="0"/>
              <a:t>Click to edit Master title style</a:t>
            </a:r>
            <a:endParaRPr kumimoji="0" lang="en-US"/>
          </a:p>
        </p:txBody>
      </p:sp>
      <p:sp>
        <p:nvSpPr>
          <p:cNvPr id="12" name="Date Placeholder 11"/>
          <p:cNvSpPr>
            <a:spLocks noGrp="1"/>
          </p:cNvSpPr>
          <p:nvPr>
            <p:ph type="dt" sz="half" idx="10"/>
          </p:nvPr>
        </p:nvSpPr>
        <p:spPr/>
        <p:txBody>
          <a:bodyPr/>
          <a:lstStyle/>
          <a:p>
            <a:fld id="{2E26F611-EBD3-B740-908A-552DB6853CA6}" type="datetimeFigureOut">
              <a:rPr lang="en-US" smtClean="0"/>
              <a:t>1/7/2014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548F9CF-4285-DD4A-A5CF-D76D962CA0E4}"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8" name="Date Placeholder 7"/>
          <p:cNvSpPr>
            <a:spLocks noGrp="1"/>
          </p:cNvSpPr>
          <p:nvPr>
            <p:ph type="dt" sz="half" idx="15"/>
          </p:nvPr>
        </p:nvSpPr>
        <p:spPr/>
        <p:txBody>
          <a:bodyPr rtlCol="0"/>
          <a:lstStyle/>
          <a:p>
            <a:fld id="{2E26F611-EBD3-B740-908A-552DB6853CA6}" type="datetimeFigureOut">
              <a:rPr lang="en-US" smtClean="0"/>
              <a:t>1/7/2014</a:t>
            </a:fld>
            <a:endParaRPr lang="en-US"/>
          </a:p>
        </p:txBody>
      </p:sp>
      <p:sp>
        <p:nvSpPr>
          <p:cNvPr id="10" name="Slide Number Placeholder 9"/>
          <p:cNvSpPr>
            <a:spLocks noGrp="1"/>
          </p:cNvSpPr>
          <p:nvPr>
            <p:ph type="sldNum" sz="quarter" idx="16"/>
          </p:nvPr>
        </p:nvSpPr>
        <p:spPr/>
        <p:txBody>
          <a:bodyPr rtlCol="0"/>
          <a:lstStyle/>
          <a:p>
            <a:fld id="{4548F9CF-4285-DD4A-A5CF-D76D962CA0E4}"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CA"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0" name="Date Placeholder 9"/>
          <p:cNvSpPr>
            <a:spLocks noGrp="1"/>
          </p:cNvSpPr>
          <p:nvPr>
            <p:ph type="dt" sz="half" idx="15"/>
          </p:nvPr>
        </p:nvSpPr>
        <p:spPr/>
        <p:txBody>
          <a:bodyPr rtlCol="0"/>
          <a:lstStyle/>
          <a:p>
            <a:fld id="{2E26F611-EBD3-B740-908A-552DB6853CA6}" type="datetimeFigureOut">
              <a:rPr lang="en-US" smtClean="0"/>
              <a:t>1/7/2014</a:t>
            </a:fld>
            <a:endParaRPr lang="en-US"/>
          </a:p>
        </p:txBody>
      </p:sp>
      <p:sp>
        <p:nvSpPr>
          <p:cNvPr id="12" name="Slide Number Placeholder 11"/>
          <p:cNvSpPr>
            <a:spLocks noGrp="1"/>
          </p:cNvSpPr>
          <p:nvPr>
            <p:ph type="sldNum" sz="quarter" idx="16"/>
          </p:nvPr>
        </p:nvSpPr>
        <p:spPr/>
        <p:txBody>
          <a:bodyPr rtlCol="0"/>
          <a:lstStyle/>
          <a:p>
            <a:fld id="{4548F9CF-4285-DD4A-A5CF-D76D962CA0E4}"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CA"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CA"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Date Placeholder 2"/>
          <p:cNvSpPr>
            <a:spLocks noGrp="1"/>
          </p:cNvSpPr>
          <p:nvPr>
            <p:ph type="dt" sz="half" idx="10"/>
          </p:nvPr>
        </p:nvSpPr>
        <p:spPr/>
        <p:txBody>
          <a:bodyPr/>
          <a:lstStyle/>
          <a:p>
            <a:fld id="{2E26F611-EBD3-B740-908A-552DB6853CA6}" type="datetimeFigureOut">
              <a:rPr lang="en-US" smtClean="0"/>
              <a:t>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548F9CF-4285-DD4A-A5CF-D76D962CA0E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26F611-EBD3-B740-908A-552DB6853CA6}" type="datetimeFigureOut">
              <a:rPr lang="en-US" smtClean="0"/>
              <a:t>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548F9CF-4285-DD4A-A5CF-D76D962CA0E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CA" smtClean="0"/>
              <a:t>Click to edit Master title style</a:t>
            </a:r>
            <a:endParaRPr kumimoji="0" lang="en-US"/>
          </a:p>
        </p:txBody>
      </p:sp>
      <p:sp>
        <p:nvSpPr>
          <p:cNvPr id="5" name="Date Placeholder 4"/>
          <p:cNvSpPr>
            <a:spLocks noGrp="1"/>
          </p:cNvSpPr>
          <p:nvPr>
            <p:ph type="dt" sz="half" idx="10"/>
          </p:nvPr>
        </p:nvSpPr>
        <p:spPr/>
        <p:txBody>
          <a:bodyPr/>
          <a:lstStyle/>
          <a:p>
            <a:fld id="{2E26F611-EBD3-B740-908A-552DB6853CA6}"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548F9CF-4285-DD4A-A5CF-D76D962CA0E4}"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CA"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CA"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CA"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2E26F611-EBD3-B740-908A-552DB6853CA6}" type="datetimeFigureOut">
              <a:rPr lang="en-US" smtClean="0"/>
              <a:t>1/7/2014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548F9CF-4285-DD4A-A5CF-D76D962CA0E4}"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CA"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CA"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CA" smtClean="0"/>
              <a:t>Click to edit Master text styles</a:t>
            </a:r>
          </a:p>
          <a:p>
            <a:pPr lvl="1" eaLnBrk="1" latinLnBrk="0" hangingPunct="1"/>
            <a:r>
              <a:rPr kumimoji="0" lang="en-CA" smtClean="0"/>
              <a:t>Second level</a:t>
            </a:r>
          </a:p>
          <a:p>
            <a:pPr lvl="2" eaLnBrk="1" latinLnBrk="0" hangingPunct="1"/>
            <a:r>
              <a:rPr kumimoji="0" lang="en-CA" smtClean="0"/>
              <a:t>Third level</a:t>
            </a:r>
          </a:p>
          <a:p>
            <a:pPr lvl="3" eaLnBrk="1" latinLnBrk="0" hangingPunct="1"/>
            <a:r>
              <a:rPr kumimoji="0" lang="en-CA" smtClean="0"/>
              <a:t>Fourth level</a:t>
            </a:r>
          </a:p>
          <a:p>
            <a:pPr lvl="4" eaLnBrk="1" latinLnBrk="0" hangingPunct="1"/>
            <a:r>
              <a:rPr kumimoji="0" lang="en-CA"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E26F611-EBD3-B740-908A-552DB6853CA6}" type="datetimeFigureOut">
              <a:rPr lang="en-US" smtClean="0"/>
              <a:t>1/7/2014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548F9CF-4285-DD4A-A5CF-D76D962CA0E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Process Metrics</a:t>
            </a:r>
            <a:endParaRPr lang="en-US" dirty="0"/>
          </a:p>
        </p:txBody>
      </p:sp>
      <p:sp>
        <p:nvSpPr>
          <p:cNvPr id="3" name="Subtitle 2"/>
          <p:cNvSpPr>
            <a:spLocks noGrp="1"/>
          </p:cNvSpPr>
          <p:nvPr>
            <p:ph type="subTitle" idx="1"/>
          </p:nvPr>
        </p:nvSpPr>
        <p:spPr/>
        <p:txBody>
          <a:bodyPr/>
          <a:lstStyle/>
          <a:p>
            <a:r>
              <a:rPr lang="en-US" dirty="0" smtClean="0"/>
              <a:t>Business 2710 – Class 7</a:t>
            </a:r>
            <a:endParaRPr lang="en-US" dirty="0"/>
          </a:p>
        </p:txBody>
      </p:sp>
    </p:spTree>
    <p:extLst>
      <p:ext uri="{BB962C8B-B14F-4D97-AF65-F5344CB8AC3E}">
        <p14:creationId xmlns:p14="http://schemas.microsoft.com/office/powerpoint/2010/main" val="2143735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Process Metrics</a:t>
            </a:r>
            <a:endParaRPr lang="en-US" dirty="0"/>
          </a:p>
        </p:txBody>
      </p:sp>
      <p:sp>
        <p:nvSpPr>
          <p:cNvPr id="3" name="Content Placeholder 2"/>
          <p:cNvSpPr>
            <a:spLocks noGrp="1"/>
          </p:cNvSpPr>
          <p:nvPr>
            <p:ph sz="quarter" idx="1"/>
          </p:nvPr>
        </p:nvSpPr>
        <p:spPr/>
        <p:txBody>
          <a:bodyPr/>
          <a:lstStyle/>
          <a:p>
            <a:r>
              <a:rPr lang="en-US" dirty="0" smtClean="0"/>
              <a:t>Process cost (activity-based costing)</a:t>
            </a:r>
          </a:p>
          <a:p>
            <a:endParaRPr lang="en-US" dirty="0"/>
          </a:p>
          <a:p>
            <a:r>
              <a:rPr lang="en-US" dirty="0" smtClean="0"/>
              <a:t>Process “value added,” e.g. revenue</a:t>
            </a:r>
          </a:p>
          <a:p>
            <a:endParaRPr lang="en-US" dirty="0"/>
          </a:p>
          <a:p>
            <a:r>
              <a:rPr lang="en-US" dirty="0" smtClean="0"/>
              <a:t>Process variability (“six-sigma”)</a:t>
            </a:r>
          </a:p>
        </p:txBody>
      </p:sp>
    </p:spTree>
    <p:extLst>
      <p:ext uri="{BB962C8B-B14F-4D97-AF65-F5344CB8AC3E}">
        <p14:creationId xmlns:p14="http://schemas.microsoft.com/office/powerpoint/2010/main" val="1379465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p:txBody>
          <a:bodyPr/>
          <a:lstStyle/>
          <a:p>
            <a:pPr marL="0" indent="0">
              <a:buNone/>
            </a:pPr>
            <a:endParaRPr lang="en-US" dirty="0" smtClean="0"/>
          </a:p>
          <a:p>
            <a:pPr marL="0" indent="0">
              <a:buNone/>
            </a:pPr>
            <a:endParaRPr lang="en-US" dirty="0"/>
          </a:p>
          <a:p>
            <a:pPr marL="0" indent="0" algn="ctr">
              <a:buNone/>
            </a:pPr>
            <a:r>
              <a:rPr lang="en-US" dirty="0" smtClean="0"/>
              <a:t>“A Tale of Two Invoices”</a:t>
            </a:r>
            <a:endParaRPr lang="en-US" dirty="0"/>
          </a:p>
        </p:txBody>
      </p:sp>
      <p:sp>
        <p:nvSpPr>
          <p:cNvPr id="2" name="Title 1"/>
          <p:cNvSpPr>
            <a:spLocks noGrp="1"/>
          </p:cNvSpPr>
          <p:nvPr>
            <p:ph type="title"/>
          </p:nvPr>
        </p:nvSpPr>
        <p:spPr/>
        <p:txBody>
          <a:bodyPr/>
          <a:lstStyle/>
          <a:p>
            <a:r>
              <a:rPr lang="en-US" dirty="0" smtClean="0"/>
              <a:t>Example</a:t>
            </a:r>
            <a:endParaRPr lang="en-US" dirty="0"/>
          </a:p>
        </p:txBody>
      </p:sp>
    </p:spTree>
    <p:extLst>
      <p:ext uri="{BB962C8B-B14F-4D97-AF65-F5344CB8AC3E}">
        <p14:creationId xmlns:p14="http://schemas.microsoft.com/office/powerpoint/2010/main" val="2510512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Accounts Payable Process</a:t>
            </a:r>
            <a:endParaRPr lang="en-US" dirty="0"/>
          </a:p>
        </p:txBody>
      </p:sp>
      <p:sp>
        <p:nvSpPr>
          <p:cNvPr id="3" name="Content Placeholder 2"/>
          <p:cNvSpPr>
            <a:spLocks noGrp="1"/>
          </p:cNvSpPr>
          <p:nvPr>
            <p:ph sz="quarter" idx="1"/>
          </p:nvPr>
        </p:nvSpPr>
        <p:spPr/>
        <p:txBody>
          <a:bodyPr/>
          <a:lstStyle/>
          <a:p>
            <a:r>
              <a:rPr lang="en-US" dirty="0" smtClean="0"/>
              <a:t>The accounts payables process has four steps that are done by four different employees (resources) in sequence</a:t>
            </a:r>
          </a:p>
          <a:p>
            <a:pPr lvl="2"/>
            <a:r>
              <a:rPr lang="en-US" sz="2400" dirty="0" smtClean="0"/>
              <a:t>The mail clerk enters the invoice</a:t>
            </a:r>
          </a:p>
          <a:p>
            <a:pPr lvl="2"/>
            <a:r>
              <a:rPr lang="en-US" sz="2400" dirty="0" smtClean="0"/>
              <a:t>The AP specialist analyzes and codes the invoice</a:t>
            </a:r>
          </a:p>
          <a:p>
            <a:pPr lvl="2"/>
            <a:r>
              <a:rPr lang="en-US" sz="2400" dirty="0" smtClean="0"/>
              <a:t>The purchasing specialist sets up the vendor for the invoice</a:t>
            </a:r>
          </a:p>
          <a:p>
            <a:pPr lvl="2"/>
            <a:r>
              <a:rPr lang="en-US" sz="2400" dirty="0" smtClean="0"/>
              <a:t>The controller issues and signs a cheque for the invoice</a:t>
            </a:r>
            <a:endParaRPr lang="en-US" sz="2400" dirty="0"/>
          </a:p>
        </p:txBody>
      </p:sp>
    </p:spTree>
    <p:extLst>
      <p:ext uri="{BB962C8B-B14F-4D97-AF65-F5344CB8AC3E}">
        <p14:creationId xmlns:p14="http://schemas.microsoft.com/office/powerpoint/2010/main" val="202319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(continued)</a:t>
            </a:r>
            <a:endParaRPr lang="en-US" dirty="0"/>
          </a:p>
        </p:txBody>
      </p:sp>
      <p:sp>
        <p:nvSpPr>
          <p:cNvPr id="3" name="Content Placeholder 2"/>
          <p:cNvSpPr>
            <a:spLocks noGrp="1"/>
          </p:cNvSpPr>
          <p:nvPr>
            <p:ph sz="quarter" idx="1"/>
          </p:nvPr>
        </p:nvSpPr>
        <p:spPr>
          <a:xfrm>
            <a:off x="612648" y="1600199"/>
            <a:ext cx="8153400" cy="4915015"/>
          </a:xfrm>
        </p:spPr>
        <p:txBody>
          <a:bodyPr>
            <a:normAutofit lnSpcReduction="10000"/>
          </a:bodyPr>
          <a:lstStyle/>
          <a:p>
            <a:r>
              <a:rPr lang="en-US" dirty="0" smtClean="0"/>
              <a:t>Invoice entry takes 15 minutes</a:t>
            </a:r>
          </a:p>
          <a:p>
            <a:r>
              <a:rPr lang="en-US" dirty="0" smtClean="0"/>
              <a:t>Analyzing and coding takes 20 minutes</a:t>
            </a:r>
          </a:p>
          <a:p>
            <a:r>
              <a:rPr lang="en-US" dirty="0" smtClean="0"/>
              <a:t>Vendor setup takes 30 minutes</a:t>
            </a:r>
          </a:p>
          <a:p>
            <a:r>
              <a:rPr lang="en-US" dirty="0" smtClean="0"/>
              <a:t>Issuing the cheque takes 20 minutes</a:t>
            </a:r>
          </a:p>
          <a:p>
            <a:endParaRPr lang="en-US" dirty="0"/>
          </a:p>
          <a:p>
            <a:r>
              <a:rPr lang="en-US" dirty="0" smtClean="0"/>
              <a:t>Analyzing and coding invoices is highly specialized and can only be performed by the AP specialist.</a:t>
            </a:r>
          </a:p>
          <a:p>
            <a:r>
              <a:rPr lang="en-US" dirty="0" smtClean="0"/>
              <a:t>On average, </a:t>
            </a:r>
            <a:r>
              <a:rPr lang="en-US" dirty="0" err="1" smtClean="0"/>
              <a:t>ProductIFF</a:t>
            </a:r>
            <a:r>
              <a:rPr lang="en-US" dirty="0" smtClean="0"/>
              <a:t> receives 15 invoices per 8 hour day</a:t>
            </a:r>
            <a:endParaRPr lang="en-US" dirty="0"/>
          </a:p>
        </p:txBody>
      </p:sp>
    </p:spTree>
    <p:extLst>
      <p:ext uri="{BB962C8B-B14F-4D97-AF65-F5344CB8AC3E}">
        <p14:creationId xmlns:p14="http://schemas.microsoft.com/office/powerpoint/2010/main" val="143662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(continued)</a:t>
            </a:r>
            <a:endParaRPr lang="en-US" dirty="0"/>
          </a:p>
        </p:txBody>
      </p:sp>
      <p:sp>
        <p:nvSpPr>
          <p:cNvPr id="3" name="Content Placeholder 2"/>
          <p:cNvSpPr>
            <a:spLocks noGrp="1"/>
          </p:cNvSpPr>
          <p:nvPr>
            <p:ph sz="quarter" idx="1"/>
          </p:nvPr>
        </p:nvSpPr>
        <p:spPr/>
        <p:txBody>
          <a:bodyPr/>
          <a:lstStyle/>
          <a:p>
            <a:r>
              <a:rPr lang="en-US" dirty="0" smtClean="0"/>
              <a:t>What is the capacity of the current process?</a:t>
            </a:r>
          </a:p>
          <a:p>
            <a:r>
              <a:rPr lang="en-US" dirty="0" smtClean="0"/>
              <a:t>What is the maximum number of invoices that </a:t>
            </a:r>
            <a:r>
              <a:rPr lang="en-US" dirty="0" err="1" smtClean="0"/>
              <a:t>ProductIFF</a:t>
            </a:r>
            <a:r>
              <a:rPr lang="en-US" dirty="0" smtClean="0"/>
              <a:t> Inc. can process per day?</a:t>
            </a:r>
          </a:p>
          <a:p>
            <a:r>
              <a:rPr lang="en-US" dirty="0" smtClean="0"/>
              <a:t>What is the average utilization of</a:t>
            </a:r>
          </a:p>
          <a:p>
            <a:pPr lvl="2"/>
            <a:r>
              <a:rPr lang="en-US" sz="2400" dirty="0" smtClean="0"/>
              <a:t>The mail clerk?</a:t>
            </a:r>
          </a:p>
          <a:p>
            <a:pPr lvl="2"/>
            <a:r>
              <a:rPr lang="en-US" sz="2400" dirty="0" smtClean="0"/>
              <a:t>The AP specialist?</a:t>
            </a:r>
          </a:p>
          <a:p>
            <a:pPr lvl="2"/>
            <a:r>
              <a:rPr lang="en-US" sz="2400" dirty="0" smtClean="0"/>
              <a:t>The purchasing specialist?</a:t>
            </a:r>
          </a:p>
          <a:p>
            <a:pPr lvl="2"/>
            <a:r>
              <a:rPr lang="en-US" sz="2400" dirty="0" smtClean="0"/>
              <a:t>The controller?</a:t>
            </a:r>
            <a:endParaRPr lang="en-US" sz="2400" dirty="0"/>
          </a:p>
        </p:txBody>
      </p:sp>
    </p:spTree>
    <p:extLst>
      <p:ext uri="{BB962C8B-B14F-4D97-AF65-F5344CB8AC3E}">
        <p14:creationId xmlns:p14="http://schemas.microsoft.com/office/powerpoint/2010/main" val="874179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(continued)</a:t>
            </a:r>
            <a:endParaRPr lang="en-US" dirty="0"/>
          </a:p>
        </p:txBody>
      </p:sp>
      <p:sp>
        <p:nvSpPr>
          <p:cNvPr id="3" name="Content Placeholder 2"/>
          <p:cNvSpPr>
            <a:spLocks noGrp="1"/>
          </p:cNvSpPr>
          <p:nvPr>
            <p:ph sz="quarter" idx="1"/>
          </p:nvPr>
        </p:nvSpPr>
        <p:spPr>
          <a:xfrm>
            <a:off x="612648" y="1600199"/>
            <a:ext cx="8153400" cy="4767779"/>
          </a:xfrm>
        </p:spPr>
        <p:txBody>
          <a:bodyPr>
            <a:normAutofit lnSpcReduction="10000"/>
          </a:bodyPr>
          <a:lstStyle/>
          <a:p>
            <a:r>
              <a:rPr lang="en-US" dirty="0" err="1" smtClean="0"/>
              <a:t>ProductIFF</a:t>
            </a:r>
            <a:r>
              <a:rPr lang="en-US" dirty="0" smtClean="0"/>
              <a:t> Inc. has suggested that the vendor for commonly purchased items must be set up before ordering, so that they are available when an invoice arrives. From experience, this would affect half of the invoices</a:t>
            </a:r>
          </a:p>
          <a:p>
            <a:pPr lvl="2"/>
            <a:r>
              <a:rPr lang="en-US" sz="2400" dirty="0" smtClean="0"/>
              <a:t>What is the capacity of this modified process?</a:t>
            </a:r>
          </a:p>
          <a:p>
            <a:r>
              <a:rPr lang="en-US" dirty="0" err="1" smtClean="0"/>
              <a:t>ProductIFF</a:t>
            </a:r>
            <a:r>
              <a:rPr lang="en-US" dirty="0" smtClean="0"/>
              <a:t> Inc.’s business expands and there is an increase to 20 invoices per day</a:t>
            </a:r>
          </a:p>
          <a:p>
            <a:pPr lvl="2"/>
            <a:r>
              <a:rPr lang="en-US" sz="2400" dirty="0" smtClean="0"/>
              <a:t>What (if any) changes would be needed in the process to support this invoice rate of 20 invoices per day? Assume early vendor setup as above.</a:t>
            </a:r>
            <a:endParaRPr lang="en-US" sz="2400" dirty="0"/>
          </a:p>
        </p:txBody>
      </p:sp>
    </p:spTree>
    <p:extLst>
      <p:ext uri="{BB962C8B-B14F-4D97-AF65-F5344CB8AC3E}">
        <p14:creationId xmlns:p14="http://schemas.microsoft.com/office/powerpoint/2010/main" val="18526863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(continued)</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505350408"/>
              </p:ext>
            </p:extLst>
          </p:nvPr>
        </p:nvGraphicFramePr>
        <p:xfrm>
          <a:off x="612648" y="2332718"/>
          <a:ext cx="8153400" cy="3034586"/>
        </p:xfrm>
        <a:graphic>
          <a:graphicData uri="http://schemas.openxmlformats.org/drawingml/2006/table">
            <a:tbl>
              <a:tblPr firstRow="1" bandRow="1">
                <a:tableStyleId>{5C22544A-7EE6-4342-B048-85BDC9FD1C3A}</a:tableStyleId>
              </a:tblPr>
              <a:tblGrid>
                <a:gridCol w="1358900"/>
                <a:gridCol w="1358900"/>
                <a:gridCol w="1358900"/>
                <a:gridCol w="1358900"/>
                <a:gridCol w="1358900"/>
                <a:gridCol w="1358900"/>
              </a:tblGrid>
              <a:tr h="0">
                <a:tc>
                  <a:txBody>
                    <a:bodyPr/>
                    <a:lstStyle/>
                    <a:p>
                      <a:pPr algn="ctr"/>
                      <a:r>
                        <a:rPr lang="en-US" dirty="0" smtClean="0"/>
                        <a:t>Resource</a:t>
                      </a:r>
                      <a:endParaRPr lang="en-US" dirty="0"/>
                    </a:p>
                  </a:txBody>
                  <a:tcPr/>
                </a:tc>
                <a:tc>
                  <a:txBody>
                    <a:bodyPr/>
                    <a:lstStyle/>
                    <a:p>
                      <a:pPr algn="ctr"/>
                      <a:r>
                        <a:rPr lang="en-US" dirty="0" smtClean="0"/>
                        <a:t>Number</a:t>
                      </a:r>
                      <a:endParaRPr lang="en-US" dirty="0"/>
                    </a:p>
                  </a:txBody>
                  <a:tcPr/>
                </a:tc>
                <a:tc>
                  <a:txBody>
                    <a:bodyPr/>
                    <a:lstStyle/>
                    <a:p>
                      <a:pPr algn="ctr"/>
                      <a:r>
                        <a:rPr lang="en-US" dirty="0" smtClean="0"/>
                        <a:t>Minutes per Order</a:t>
                      </a:r>
                      <a:endParaRPr lang="en-US" dirty="0"/>
                    </a:p>
                  </a:txBody>
                  <a:tcPr/>
                </a:tc>
                <a:tc>
                  <a:txBody>
                    <a:bodyPr/>
                    <a:lstStyle/>
                    <a:p>
                      <a:pPr algn="ctr"/>
                      <a:r>
                        <a:rPr lang="en-US" dirty="0" smtClean="0"/>
                        <a:t>Availabl</a:t>
                      </a:r>
                      <a:r>
                        <a:rPr lang="en-US" baseline="0" dirty="0" smtClean="0"/>
                        <a:t>e minutes per day</a:t>
                      </a:r>
                      <a:endParaRPr lang="en-US" dirty="0"/>
                    </a:p>
                  </a:txBody>
                  <a:tcPr/>
                </a:tc>
                <a:tc>
                  <a:txBody>
                    <a:bodyPr/>
                    <a:lstStyle/>
                    <a:p>
                      <a:pPr algn="ctr"/>
                      <a:r>
                        <a:rPr lang="en-US" dirty="0" smtClean="0"/>
                        <a:t>Capacity of resources</a:t>
                      </a:r>
                      <a:endParaRPr lang="en-US" dirty="0"/>
                    </a:p>
                  </a:txBody>
                  <a:tcPr/>
                </a:tc>
                <a:tc>
                  <a:txBody>
                    <a:bodyPr/>
                    <a:lstStyle/>
                    <a:p>
                      <a:pPr algn="ctr"/>
                      <a:r>
                        <a:rPr lang="en-US" dirty="0" smtClean="0"/>
                        <a:t>% Utilization</a:t>
                      </a:r>
                      <a:endParaRPr lang="en-US" dirty="0"/>
                    </a:p>
                  </a:txBody>
                  <a:tcPr/>
                </a:tc>
              </a:tr>
              <a:tr h="370840">
                <a:tc>
                  <a:txBody>
                    <a:bodyPr/>
                    <a:lstStyle/>
                    <a:p>
                      <a:r>
                        <a:rPr lang="en-US" dirty="0" smtClean="0"/>
                        <a:t>Mail Clerk</a:t>
                      </a:r>
                      <a:endParaRPr lang="en-US" dirty="0"/>
                    </a:p>
                  </a:txBody>
                  <a:tcPr/>
                </a:tc>
                <a:tc>
                  <a:txBody>
                    <a:bodyPr/>
                    <a:lstStyle/>
                    <a:p>
                      <a:pPr algn="ctr"/>
                      <a:r>
                        <a:rPr lang="en-US" dirty="0" smtClean="0"/>
                        <a:t>1</a:t>
                      </a:r>
                      <a:endParaRPr lang="en-US" dirty="0"/>
                    </a:p>
                  </a:txBody>
                  <a:tcPr/>
                </a:tc>
                <a:tc>
                  <a:txBody>
                    <a:bodyPr/>
                    <a:lstStyle/>
                    <a:p>
                      <a:pPr algn="ctr"/>
                      <a:r>
                        <a:rPr lang="en-US" dirty="0" smtClean="0"/>
                        <a:t>15</a:t>
                      </a:r>
                      <a:endParaRPr lang="en-US" dirty="0"/>
                    </a:p>
                  </a:txBody>
                  <a:tcPr/>
                </a:tc>
                <a:tc>
                  <a:txBody>
                    <a:bodyPr/>
                    <a:lstStyle/>
                    <a:p>
                      <a:pPr algn="ctr"/>
                      <a:r>
                        <a:rPr lang="en-US" dirty="0" smtClean="0"/>
                        <a:t>480</a:t>
                      </a:r>
                      <a:endParaRPr lang="en-US" dirty="0"/>
                    </a:p>
                  </a:txBody>
                  <a:tcPr/>
                </a:tc>
                <a:tc>
                  <a:txBody>
                    <a:bodyPr/>
                    <a:lstStyle/>
                    <a:p>
                      <a:pPr algn="ctr"/>
                      <a:r>
                        <a:rPr lang="en-US" dirty="0" smtClean="0"/>
                        <a:t>32</a:t>
                      </a:r>
                      <a:endParaRPr lang="en-US" dirty="0"/>
                    </a:p>
                  </a:txBody>
                  <a:tcPr/>
                </a:tc>
                <a:tc>
                  <a:txBody>
                    <a:bodyPr/>
                    <a:lstStyle/>
                    <a:p>
                      <a:pPr algn="ctr"/>
                      <a:r>
                        <a:rPr lang="en-US" dirty="0" smtClean="0"/>
                        <a:t>46.875</a:t>
                      </a:r>
                      <a:endParaRPr lang="en-US" dirty="0"/>
                    </a:p>
                  </a:txBody>
                  <a:tcPr/>
                </a:tc>
              </a:tr>
              <a:tr h="370840">
                <a:tc>
                  <a:txBody>
                    <a:bodyPr/>
                    <a:lstStyle/>
                    <a:p>
                      <a:r>
                        <a:rPr lang="en-US" dirty="0" smtClean="0"/>
                        <a:t>AP specialist</a:t>
                      </a:r>
                      <a:endParaRPr lang="en-US" dirty="0"/>
                    </a:p>
                  </a:txBody>
                  <a:tcPr/>
                </a:tc>
                <a:tc>
                  <a:txBody>
                    <a:bodyPr/>
                    <a:lstStyle/>
                    <a:p>
                      <a:pPr algn="ctr"/>
                      <a:r>
                        <a:rPr lang="en-US" dirty="0" smtClean="0"/>
                        <a:t>1</a:t>
                      </a:r>
                      <a:endParaRPr lang="en-US" dirty="0"/>
                    </a:p>
                  </a:txBody>
                  <a:tcPr/>
                </a:tc>
                <a:tc>
                  <a:txBody>
                    <a:bodyPr/>
                    <a:lstStyle/>
                    <a:p>
                      <a:pPr algn="ctr"/>
                      <a:r>
                        <a:rPr lang="en-US" dirty="0" smtClean="0"/>
                        <a:t>20</a:t>
                      </a:r>
                      <a:endParaRPr lang="en-US" dirty="0"/>
                    </a:p>
                  </a:txBody>
                  <a:tcPr/>
                </a:tc>
                <a:tc>
                  <a:txBody>
                    <a:bodyPr/>
                    <a:lstStyle/>
                    <a:p>
                      <a:pPr algn="ctr"/>
                      <a:r>
                        <a:rPr lang="en-US" dirty="0" smtClean="0"/>
                        <a:t>480</a:t>
                      </a:r>
                      <a:endParaRPr lang="en-US" dirty="0"/>
                    </a:p>
                  </a:txBody>
                  <a:tcPr/>
                </a:tc>
                <a:tc>
                  <a:txBody>
                    <a:bodyPr/>
                    <a:lstStyle/>
                    <a:p>
                      <a:pPr algn="ctr"/>
                      <a:r>
                        <a:rPr lang="en-US" dirty="0" smtClean="0"/>
                        <a:t>24</a:t>
                      </a:r>
                      <a:endParaRPr lang="en-US" dirty="0"/>
                    </a:p>
                  </a:txBody>
                  <a:tcPr/>
                </a:tc>
                <a:tc>
                  <a:txBody>
                    <a:bodyPr/>
                    <a:lstStyle/>
                    <a:p>
                      <a:pPr algn="ctr"/>
                      <a:r>
                        <a:rPr lang="en-US" dirty="0" smtClean="0"/>
                        <a:t>62.500</a:t>
                      </a:r>
                      <a:endParaRPr lang="en-US" dirty="0"/>
                    </a:p>
                  </a:txBody>
                  <a:tcPr/>
                </a:tc>
              </a:tr>
              <a:tr h="370840">
                <a:tc>
                  <a:txBody>
                    <a:bodyPr/>
                    <a:lstStyle/>
                    <a:p>
                      <a:r>
                        <a:rPr lang="en-US" dirty="0" smtClean="0"/>
                        <a:t>Purchasing Specialist</a:t>
                      </a:r>
                      <a:endParaRPr lang="en-US" dirty="0"/>
                    </a:p>
                  </a:txBody>
                  <a:tcPr/>
                </a:tc>
                <a:tc>
                  <a:txBody>
                    <a:bodyPr/>
                    <a:lstStyle/>
                    <a:p>
                      <a:pPr algn="ctr"/>
                      <a:r>
                        <a:rPr lang="en-US" dirty="0" smtClean="0"/>
                        <a:t>1</a:t>
                      </a:r>
                      <a:endParaRPr lang="en-US" dirty="0"/>
                    </a:p>
                  </a:txBody>
                  <a:tcPr/>
                </a:tc>
                <a:tc>
                  <a:txBody>
                    <a:bodyPr/>
                    <a:lstStyle/>
                    <a:p>
                      <a:pPr algn="ctr"/>
                      <a:r>
                        <a:rPr lang="en-US" dirty="0" smtClean="0"/>
                        <a:t>30</a:t>
                      </a:r>
                      <a:endParaRPr lang="en-US" dirty="0"/>
                    </a:p>
                  </a:txBody>
                  <a:tcPr/>
                </a:tc>
                <a:tc>
                  <a:txBody>
                    <a:bodyPr/>
                    <a:lstStyle/>
                    <a:p>
                      <a:pPr algn="ctr"/>
                      <a:r>
                        <a:rPr lang="en-US" dirty="0" smtClean="0"/>
                        <a:t>480</a:t>
                      </a:r>
                      <a:endParaRPr lang="en-US" dirty="0"/>
                    </a:p>
                  </a:txBody>
                  <a:tcPr/>
                </a:tc>
                <a:tc>
                  <a:txBody>
                    <a:bodyPr/>
                    <a:lstStyle/>
                    <a:p>
                      <a:pPr algn="ctr"/>
                      <a:r>
                        <a:rPr lang="en-US" dirty="0" smtClean="0"/>
                        <a:t>16</a:t>
                      </a:r>
                      <a:endParaRPr lang="en-US" dirty="0"/>
                    </a:p>
                  </a:txBody>
                  <a:tcPr/>
                </a:tc>
                <a:tc>
                  <a:txBody>
                    <a:bodyPr/>
                    <a:lstStyle/>
                    <a:p>
                      <a:pPr algn="ctr"/>
                      <a:r>
                        <a:rPr lang="en-US" dirty="0" smtClean="0"/>
                        <a:t>93.750</a:t>
                      </a:r>
                      <a:endParaRPr lang="en-US" dirty="0"/>
                    </a:p>
                  </a:txBody>
                  <a:tcPr/>
                </a:tc>
              </a:tr>
              <a:tr h="469186">
                <a:tc>
                  <a:txBody>
                    <a:bodyPr/>
                    <a:lstStyle/>
                    <a:p>
                      <a:r>
                        <a:rPr lang="en-US" dirty="0" smtClean="0"/>
                        <a:t>Controller</a:t>
                      </a:r>
                      <a:endParaRPr lang="en-US" dirty="0"/>
                    </a:p>
                  </a:txBody>
                  <a:tcPr/>
                </a:tc>
                <a:tc>
                  <a:txBody>
                    <a:bodyPr/>
                    <a:lstStyle/>
                    <a:p>
                      <a:pPr algn="ctr"/>
                      <a:r>
                        <a:rPr lang="en-US" dirty="0" smtClean="0"/>
                        <a:t>1</a:t>
                      </a:r>
                      <a:endParaRPr lang="en-US" dirty="0"/>
                    </a:p>
                  </a:txBody>
                  <a:tcPr/>
                </a:tc>
                <a:tc>
                  <a:txBody>
                    <a:bodyPr/>
                    <a:lstStyle/>
                    <a:p>
                      <a:pPr algn="ctr"/>
                      <a:r>
                        <a:rPr lang="en-US" dirty="0" smtClean="0"/>
                        <a:t>20</a:t>
                      </a:r>
                      <a:endParaRPr lang="en-US" dirty="0"/>
                    </a:p>
                  </a:txBody>
                  <a:tcPr/>
                </a:tc>
                <a:tc>
                  <a:txBody>
                    <a:bodyPr/>
                    <a:lstStyle/>
                    <a:p>
                      <a:pPr algn="ctr"/>
                      <a:r>
                        <a:rPr lang="en-US" dirty="0" smtClean="0"/>
                        <a:t>480</a:t>
                      </a:r>
                      <a:endParaRPr lang="en-US" dirty="0"/>
                    </a:p>
                  </a:txBody>
                  <a:tcPr/>
                </a:tc>
                <a:tc>
                  <a:txBody>
                    <a:bodyPr/>
                    <a:lstStyle/>
                    <a:p>
                      <a:pPr algn="ctr"/>
                      <a:r>
                        <a:rPr lang="en-US" dirty="0" smtClean="0"/>
                        <a:t>24</a:t>
                      </a:r>
                      <a:endParaRPr lang="en-US" dirty="0"/>
                    </a:p>
                  </a:txBody>
                  <a:tcPr/>
                </a:tc>
                <a:tc>
                  <a:txBody>
                    <a:bodyPr/>
                    <a:lstStyle/>
                    <a:p>
                      <a:pPr algn="ctr"/>
                      <a:r>
                        <a:rPr lang="en-US" dirty="0" smtClean="0"/>
                        <a:t>62.500</a:t>
                      </a:r>
                      <a:endParaRPr lang="en-US" dirty="0"/>
                    </a:p>
                  </a:txBody>
                  <a:tcPr/>
                </a:tc>
              </a:tr>
            </a:tbl>
          </a:graphicData>
        </a:graphic>
      </p:graphicFrame>
    </p:spTree>
    <p:extLst>
      <p:ext uri="{BB962C8B-B14F-4D97-AF65-F5344CB8AC3E}">
        <p14:creationId xmlns:p14="http://schemas.microsoft.com/office/powerpoint/2010/main" val="39854374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(continued)</a:t>
            </a:r>
            <a:endParaRPr lang="en-US" dirty="0"/>
          </a:p>
        </p:txBody>
      </p:sp>
      <p:sp>
        <p:nvSpPr>
          <p:cNvPr id="3" name="Content Placeholder 2"/>
          <p:cNvSpPr>
            <a:spLocks noGrp="1"/>
          </p:cNvSpPr>
          <p:nvPr>
            <p:ph sz="quarter" idx="1"/>
          </p:nvPr>
        </p:nvSpPr>
        <p:spPr/>
        <p:txBody>
          <a:bodyPr/>
          <a:lstStyle/>
          <a:p>
            <a:r>
              <a:rPr lang="en-US" u="sng" dirty="0" smtClean="0"/>
              <a:t>Capacity</a:t>
            </a:r>
            <a:r>
              <a:rPr lang="en-US" dirty="0" smtClean="0"/>
              <a:t> = 16 invoices per day</a:t>
            </a:r>
          </a:p>
          <a:p>
            <a:pPr lvl="2"/>
            <a:r>
              <a:rPr lang="en-US" sz="2400" dirty="0" smtClean="0"/>
              <a:t>Vendor setup is </a:t>
            </a:r>
            <a:r>
              <a:rPr lang="en-US" sz="2400" smtClean="0"/>
              <a:t>the bottleneck</a:t>
            </a:r>
            <a:endParaRPr lang="en-US" sz="2400" dirty="0" smtClean="0"/>
          </a:p>
          <a:p>
            <a:r>
              <a:rPr lang="en-US" u="sng" dirty="0" smtClean="0"/>
              <a:t>Throughput time</a:t>
            </a:r>
            <a:r>
              <a:rPr lang="en-US" dirty="0" smtClean="0"/>
              <a:t> for invoice = 15+20+30+20 = 85 min</a:t>
            </a:r>
          </a:p>
          <a:p>
            <a:r>
              <a:rPr lang="en-US" u="sng" dirty="0" smtClean="0"/>
              <a:t>Throughput</a:t>
            </a:r>
            <a:r>
              <a:rPr lang="en-US" dirty="0" smtClean="0"/>
              <a:t> = 15 invoices per day (unconstrained)</a:t>
            </a:r>
          </a:p>
          <a:p>
            <a:r>
              <a:rPr lang="en-US" u="sng" dirty="0" smtClean="0"/>
              <a:t>Average cycle time</a:t>
            </a:r>
            <a:r>
              <a:rPr lang="en-US" dirty="0" smtClean="0"/>
              <a:t> = 480 min per day / 15 invoices per day = 32 minutes</a:t>
            </a:r>
          </a:p>
          <a:p>
            <a:r>
              <a:rPr lang="en-US" u="sng" dirty="0" smtClean="0"/>
              <a:t>Utilization</a:t>
            </a:r>
            <a:r>
              <a:rPr lang="en-US" dirty="0" smtClean="0"/>
              <a:t> of resources (See table)</a:t>
            </a:r>
            <a:endParaRPr lang="en-US" u="sng" dirty="0"/>
          </a:p>
        </p:txBody>
      </p:sp>
    </p:spTree>
    <p:extLst>
      <p:ext uri="{BB962C8B-B14F-4D97-AF65-F5344CB8AC3E}">
        <p14:creationId xmlns:p14="http://schemas.microsoft.com/office/powerpoint/2010/main" val="2250502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a:t>
            </a:r>
            <a:endParaRPr lang="en-US" dirty="0"/>
          </a:p>
        </p:txBody>
      </p:sp>
      <p:sp>
        <p:nvSpPr>
          <p:cNvPr id="3" name="Content Placeholder 2"/>
          <p:cNvSpPr>
            <a:spLocks noGrp="1"/>
          </p:cNvSpPr>
          <p:nvPr>
            <p:ph sz="quarter" idx="1"/>
          </p:nvPr>
        </p:nvSpPr>
        <p:spPr/>
        <p:txBody>
          <a:bodyPr/>
          <a:lstStyle/>
          <a:p>
            <a:r>
              <a:rPr lang="en-US" dirty="0" smtClean="0"/>
              <a:t>Maximum output of a resource</a:t>
            </a:r>
          </a:p>
          <a:p>
            <a:r>
              <a:rPr lang="en-US" dirty="0" smtClean="0"/>
              <a:t>Measured in units per time period</a:t>
            </a:r>
          </a:p>
          <a:p>
            <a:endParaRPr lang="en-US" dirty="0" smtClean="0"/>
          </a:p>
          <a:p>
            <a:r>
              <a:rPr lang="en-US" dirty="0" smtClean="0"/>
              <a:t>Example</a:t>
            </a:r>
          </a:p>
          <a:p>
            <a:pPr lvl="2"/>
            <a:r>
              <a:rPr lang="en-US" sz="2400" dirty="0" smtClean="0"/>
              <a:t>An assembler of an electric motor can do her task in 30 seconds</a:t>
            </a:r>
          </a:p>
          <a:p>
            <a:pPr lvl="2"/>
            <a:r>
              <a:rPr lang="en-US" sz="2400" dirty="0" smtClean="0"/>
              <a:t>Her capacity is 60 minutes per hour/0.5 minutes per unit = 120 unites per hour</a:t>
            </a:r>
            <a:endParaRPr lang="en-US" sz="2400" dirty="0"/>
          </a:p>
        </p:txBody>
      </p:sp>
    </p:spTree>
    <p:extLst>
      <p:ext uri="{BB962C8B-B14F-4D97-AF65-F5344CB8AC3E}">
        <p14:creationId xmlns:p14="http://schemas.microsoft.com/office/powerpoint/2010/main" val="4283480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Throughput</a:t>
            </a:r>
            <a:endParaRPr lang="en-US" dirty="0"/>
          </a:p>
        </p:txBody>
      </p:sp>
      <p:sp>
        <p:nvSpPr>
          <p:cNvPr id="3" name="Content Placeholder 2"/>
          <p:cNvSpPr>
            <a:spLocks noGrp="1"/>
          </p:cNvSpPr>
          <p:nvPr>
            <p:ph sz="quarter" idx="1"/>
          </p:nvPr>
        </p:nvSpPr>
        <p:spPr/>
        <p:txBody>
          <a:bodyPr/>
          <a:lstStyle/>
          <a:p>
            <a:r>
              <a:rPr lang="en-US" dirty="0" smtClean="0"/>
              <a:t>Actual total volume of production through a facility (machine, department, factory, etc.)</a:t>
            </a:r>
          </a:p>
          <a:p>
            <a:r>
              <a:rPr lang="en-US" dirty="0" smtClean="0"/>
              <a:t>Units per time period</a:t>
            </a:r>
          </a:p>
          <a:p>
            <a:endParaRPr lang="en-US" dirty="0" smtClean="0"/>
          </a:p>
          <a:p>
            <a:r>
              <a:rPr lang="en-US" dirty="0" smtClean="0"/>
              <a:t>Example</a:t>
            </a:r>
          </a:p>
          <a:p>
            <a:pPr lvl="2"/>
            <a:r>
              <a:rPr lang="en-US" sz="2400" dirty="0" smtClean="0"/>
              <a:t>A company process 120 sales orders per day</a:t>
            </a:r>
            <a:endParaRPr lang="en-US" sz="2400" dirty="0"/>
          </a:p>
        </p:txBody>
      </p:sp>
    </p:spTree>
    <p:extLst>
      <p:ext uri="{BB962C8B-B14F-4D97-AF65-F5344CB8AC3E}">
        <p14:creationId xmlns:p14="http://schemas.microsoft.com/office/powerpoint/2010/main" val="2067302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Cycle Time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Time between completion of two discrete units/cases.</a:t>
            </a:r>
          </a:p>
          <a:p>
            <a:endParaRPr lang="en-US" dirty="0" smtClean="0"/>
          </a:p>
          <a:p>
            <a:r>
              <a:rPr lang="en-US" dirty="0"/>
              <a:t>Example:</a:t>
            </a:r>
          </a:p>
          <a:p>
            <a:pPr lvl="2"/>
            <a:r>
              <a:rPr lang="en-US" sz="2400" dirty="0"/>
              <a:t>Motors assembled at a rate of 120 per hour</a:t>
            </a:r>
          </a:p>
          <a:p>
            <a:pPr lvl="2"/>
            <a:r>
              <a:rPr lang="en-US" sz="2400" dirty="0"/>
              <a:t>Cycle time = 30 </a:t>
            </a:r>
            <a:r>
              <a:rPr lang="en-US" sz="2400" dirty="0" smtClean="0"/>
              <a:t>seconds</a:t>
            </a:r>
            <a:endParaRPr lang="en-US" dirty="0" smtClean="0"/>
          </a:p>
          <a:p>
            <a:r>
              <a:rPr lang="en-US" dirty="0" smtClean="0"/>
              <a:t>Example:</a:t>
            </a:r>
          </a:p>
          <a:p>
            <a:pPr lvl="2"/>
            <a:r>
              <a:rPr lang="en-US" dirty="0" smtClean="0"/>
              <a:t>Sales order processed at a rate of 10 per business day</a:t>
            </a:r>
          </a:p>
          <a:p>
            <a:pPr lvl="2"/>
            <a:r>
              <a:rPr lang="en-US" dirty="0" smtClean="0"/>
              <a:t>Cycle time = 8/10 = 0.8 hours = 48 minutes</a:t>
            </a:r>
          </a:p>
        </p:txBody>
      </p:sp>
    </p:spTree>
    <p:extLst>
      <p:ext uri="{BB962C8B-B14F-4D97-AF65-F5344CB8AC3E}">
        <p14:creationId xmlns:p14="http://schemas.microsoft.com/office/powerpoint/2010/main" val="841558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Throughput Time</a:t>
            </a:r>
            <a:endParaRPr lang="en-US" dirty="0"/>
          </a:p>
        </p:txBody>
      </p:sp>
      <p:sp>
        <p:nvSpPr>
          <p:cNvPr id="3" name="Content Placeholder 2"/>
          <p:cNvSpPr>
            <a:spLocks noGrp="1"/>
          </p:cNvSpPr>
          <p:nvPr>
            <p:ph sz="quarter" idx="1"/>
          </p:nvPr>
        </p:nvSpPr>
        <p:spPr/>
        <p:txBody>
          <a:bodyPr/>
          <a:lstStyle/>
          <a:p>
            <a:r>
              <a:rPr lang="en-US" dirty="0" smtClean="0"/>
              <a:t>Length of time when case begins until completed</a:t>
            </a:r>
          </a:p>
          <a:p>
            <a:endParaRPr lang="en-US" dirty="0"/>
          </a:p>
          <a:p>
            <a:r>
              <a:rPr lang="en-US" dirty="0" smtClean="0"/>
              <a:t>Example:</a:t>
            </a:r>
          </a:p>
          <a:p>
            <a:pPr lvl="2"/>
            <a:r>
              <a:rPr lang="en-US" sz="2400" dirty="0" smtClean="0"/>
              <a:t>Electric motors assembled on a line with 15 operators, each with a labor time of 30 seconds</a:t>
            </a:r>
          </a:p>
          <a:p>
            <a:pPr lvl="2"/>
            <a:r>
              <a:rPr lang="en-US" sz="2400" dirty="0" smtClean="0"/>
              <a:t>Throughput time = 7.5 minutes (15 x 0.5)</a:t>
            </a:r>
          </a:p>
          <a:p>
            <a:pPr lvl="2"/>
            <a:r>
              <a:rPr lang="en-US" sz="2400" dirty="0" smtClean="0"/>
              <a:t>Capacity = 120 motors per hour</a:t>
            </a:r>
          </a:p>
          <a:p>
            <a:pPr lvl="2"/>
            <a:r>
              <a:rPr lang="en-US" sz="2400" dirty="0" smtClean="0"/>
              <a:t>Cycle time = 30 seconds</a:t>
            </a:r>
            <a:endParaRPr lang="en-US" sz="2400" dirty="0"/>
          </a:p>
        </p:txBody>
      </p:sp>
    </p:spTree>
    <p:extLst>
      <p:ext uri="{BB962C8B-B14F-4D97-AF65-F5344CB8AC3E}">
        <p14:creationId xmlns:p14="http://schemas.microsoft.com/office/powerpoint/2010/main" val="146770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Throughput Time</a:t>
            </a:r>
            <a:endParaRPr lang="en-US" dirty="0"/>
          </a:p>
        </p:txBody>
      </p:sp>
      <p:sp>
        <p:nvSpPr>
          <p:cNvPr id="3" name="Content Placeholder 2"/>
          <p:cNvSpPr>
            <a:spLocks noGrp="1"/>
          </p:cNvSpPr>
          <p:nvPr>
            <p:ph sz="quarter" idx="1"/>
          </p:nvPr>
        </p:nvSpPr>
        <p:spPr/>
        <p:txBody>
          <a:bodyPr/>
          <a:lstStyle/>
          <a:p>
            <a:r>
              <a:rPr lang="en-US" dirty="0" smtClean="0"/>
              <a:t>Example:</a:t>
            </a:r>
          </a:p>
          <a:p>
            <a:pPr lvl="2"/>
            <a:r>
              <a:rPr lang="en-US" dirty="0" smtClean="0"/>
              <a:t>Sales orders processed using 10 steps, each with a time of 10 minutes</a:t>
            </a:r>
          </a:p>
          <a:p>
            <a:pPr lvl="2"/>
            <a:r>
              <a:rPr lang="en-US" dirty="0" smtClean="0"/>
              <a:t>Throughput time = 10 x 10 minutes = 100 minutes</a:t>
            </a:r>
          </a:p>
          <a:p>
            <a:pPr lvl="2"/>
            <a:r>
              <a:rPr lang="en-US" dirty="0" smtClean="0"/>
              <a:t>Capacity = 6 sales orders per hour</a:t>
            </a:r>
          </a:p>
          <a:p>
            <a:pPr lvl="2"/>
            <a:r>
              <a:rPr lang="en-US" dirty="0" smtClean="0"/>
              <a:t>Cycle time = 10 minutes</a:t>
            </a:r>
            <a:endParaRPr lang="en-US" dirty="0"/>
          </a:p>
        </p:txBody>
      </p:sp>
    </p:spTree>
    <p:extLst>
      <p:ext uri="{BB962C8B-B14F-4D97-AF65-F5344CB8AC3E}">
        <p14:creationId xmlns:p14="http://schemas.microsoft.com/office/powerpoint/2010/main" val="225961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Utilization</a:t>
            </a:r>
            <a:endParaRPr lang="en-US" dirty="0"/>
          </a:p>
        </p:txBody>
      </p:sp>
      <p:sp>
        <p:nvSpPr>
          <p:cNvPr id="3" name="Content Placeholder 2"/>
          <p:cNvSpPr>
            <a:spLocks noGrp="1"/>
          </p:cNvSpPr>
          <p:nvPr>
            <p:ph sz="quarter" idx="1"/>
          </p:nvPr>
        </p:nvSpPr>
        <p:spPr>
          <a:xfrm>
            <a:off x="612648" y="1600199"/>
            <a:ext cx="8153400" cy="4988633"/>
          </a:xfrm>
        </p:spPr>
        <p:txBody>
          <a:bodyPr>
            <a:normAutofit/>
          </a:bodyPr>
          <a:lstStyle/>
          <a:p>
            <a:r>
              <a:rPr lang="en-US" dirty="0" smtClean="0"/>
              <a:t>A measure of how intensively a resource is being used to produce a good or service</a:t>
            </a:r>
          </a:p>
          <a:p>
            <a:r>
              <a:rPr lang="en-US" dirty="0" smtClean="0"/>
              <a:t>Compares actual time used to available time</a:t>
            </a:r>
            <a:endParaRPr lang="en-US" dirty="0"/>
          </a:p>
          <a:p>
            <a:r>
              <a:rPr lang="en-US" dirty="0" smtClean="0"/>
              <a:t>Example:</a:t>
            </a:r>
          </a:p>
          <a:p>
            <a:pPr lvl="2"/>
            <a:r>
              <a:rPr lang="en-US" sz="2400" dirty="0" smtClean="0"/>
              <a:t>A worker who is busy 45 minutes per hour</a:t>
            </a:r>
          </a:p>
          <a:p>
            <a:pPr lvl="2"/>
            <a:r>
              <a:rPr lang="en-US" sz="2400" dirty="0" smtClean="0"/>
              <a:t>Utilization = 45/60 = 75%</a:t>
            </a:r>
          </a:p>
          <a:p>
            <a:r>
              <a:rPr lang="en-US" dirty="0" smtClean="0"/>
              <a:t>Example:</a:t>
            </a:r>
          </a:p>
          <a:p>
            <a:pPr lvl="2"/>
            <a:r>
              <a:rPr lang="en-US" sz="2400" dirty="0" smtClean="0"/>
              <a:t>A worker capable of entering 10 sales order per day but enters only 8</a:t>
            </a:r>
          </a:p>
          <a:p>
            <a:pPr lvl="2"/>
            <a:r>
              <a:rPr lang="en-US" sz="2400" dirty="0" smtClean="0"/>
              <a:t>Utilization = 8/10 = 80%</a:t>
            </a:r>
            <a:endParaRPr lang="en-US" sz="2400" dirty="0"/>
          </a:p>
        </p:txBody>
      </p:sp>
    </p:spTree>
    <p:extLst>
      <p:ext uri="{BB962C8B-B14F-4D97-AF65-F5344CB8AC3E}">
        <p14:creationId xmlns:p14="http://schemas.microsoft.com/office/powerpoint/2010/main" val="2449297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 Time</a:t>
            </a:r>
            <a:endParaRPr lang="en-US" dirty="0"/>
          </a:p>
        </p:txBody>
      </p:sp>
      <p:sp>
        <p:nvSpPr>
          <p:cNvPr id="3" name="Content Placeholder 2"/>
          <p:cNvSpPr>
            <a:spLocks noGrp="1"/>
          </p:cNvSpPr>
          <p:nvPr>
            <p:ph sz="quarter" idx="1"/>
          </p:nvPr>
        </p:nvSpPr>
        <p:spPr/>
        <p:txBody>
          <a:bodyPr/>
          <a:lstStyle/>
          <a:p>
            <a:r>
              <a:rPr lang="en-US" dirty="0" smtClean="0"/>
              <a:t>The time between initiation of an order and the receipt of goods</a:t>
            </a:r>
          </a:p>
          <a:p>
            <a:r>
              <a:rPr lang="en-US" dirty="0" smtClean="0"/>
              <a:t>Includes</a:t>
            </a:r>
          </a:p>
          <a:p>
            <a:pPr lvl="2"/>
            <a:r>
              <a:rPr lang="en-US" sz="2400" dirty="0" smtClean="0"/>
              <a:t>Order preparation time</a:t>
            </a:r>
          </a:p>
          <a:p>
            <a:pPr lvl="2"/>
            <a:r>
              <a:rPr lang="en-US" sz="2400" dirty="0" smtClean="0"/>
              <a:t>Queuing/waiting time</a:t>
            </a:r>
          </a:p>
          <a:p>
            <a:pPr lvl="2"/>
            <a:r>
              <a:rPr lang="en-US" sz="2400" dirty="0" smtClean="0"/>
              <a:t>Processing time</a:t>
            </a:r>
          </a:p>
          <a:p>
            <a:pPr lvl="2"/>
            <a:r>
              <a:rPr lang="en-US" sz="2400" dirty="0" smtClean="0"/>
              <a:t>Move or transportation time</a:t>
            </a:r>
          </a:p>
          <a:p>
            <a:pPr lvl="2"/>
            <a:r>
              <a:rPr lang="en-US" sz="2400" dirty="0" smtClean="0"/>
              <a:t>Inspection time</a:t>
            </a:r>
            <a:endParaRPr lang="en-US" sz="2400" dirty="0"/>
          </a:p>
        </p:txBody>
      </p:sp>
    </p:spTree>
    <p:extLst>
      <p:ext uri="{BB962C8B-B14F-4D97-AF65-F5344CB8AC3E}">
        <p14:creationId xmlns:p14="http://schemas.microsoft.com/office/powerpoint/2010/main" val="3042216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Setup Time</a:t>
            </a:r>
            <a:endParaRPr lang="en-US" dirty="0"/>
          </a:p>
        </p:txBody>
      </p:sp>
      <p:sp>
        <p:nvSpPr>
          <p:cNvPr id="3" name="Content Placeholder 2"/>
          <p:cNvSpPr>
            <a:spLocks noGrp="1"/>
          </p:cNvSpPr>
          <p:nvPr>
            <p:ph sz="quarter" idx="1"/>
          </p:nvPr>
        </p:nvSpPr>
        <p:spPr/>
        <p:txBody>
          <a:bodyPr/>
          <a:lstStyle/>
          <a:p>
            <a:r>
              <a:rPr lang="en-US" dirty="0" smtClean="0"/>
              <a:t>The length of time require to change a specific machine, resource, work center or line from making the last good piece of one type of product to the first good piece of another type of product</a:t>
            </a:r>
          </a:p>
          <a:p>
            <a:endParaRPr lang="en-US" dirty="0"/>
          </a:p>
          <a:p>
            <a:r>
              <a:rPr lang="en-US" dirty="0" smtClean="0"/>
              <a:t>Costs associated with setup may include scrap costs, calibration costs, labor downtime costs, lost sales, etc.</a:t>
            </a:r>
            <a:endParaRPr lang="en-US" dirty="0"/>
          </a:p>
        </p:txBody>
      </p:sp>
    </p:spTree>
    <p:extLst>
      <p:ext uri="{BB962C8B-B14F-4D97-AF65-F5344CB8AC3E}">
        <p14:creationId xmlns:p14="http://schemas.microsoft.com/office/powerpoint/2010/main" val="406564014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39</TotalTime>
  <Words>762</Words>
  <Application>Microsoft Office PowerPoint</Application>
  <PresentationFormat>On-screen Show (4:3)</PresentationFormat>
  <Paragraphs>134</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Tw Cen MT</vt:lpstr>
      <vt:lpstr>Wingdings</vt:lpstr>
      <vt:lpstr>Wingdings 2</vt:lpstr>
      <vt:lpstr>Median</vt:lpstr>
      <vt:lpstr>Process Metrics</vt:lpstr>
      <vt:lpstr>Capacity</vt:lpstr>
      <vt:lpstr>Throughput</vt:lpstr>
      <vt:lpstr>Cycle Time</vt:lpstr>
      <vt:lpstr>Throughput Time</vt:lpstr>
      <vt:lpstr>Throughput Time</vt:lpstr>
      <vt:lpstr>Utilization</vt:lpstr>
      <vt:lpstr>Lead Time</vt:lpstr>
      <vt:lpstr>Setup Time</vt:lpstr>
      <vt:lpstr>Other Process Metrics</vt:lpstr>
      <vt:lpstr>Example</vt:lpstr>
      <vt:lpstr>Example: Accounts Payable Process</vt:lpstr>
      <vt:lpstr>Example (continued)</vt:lpstr>
      <vt:lpstr>Example (continued)</vt:lpstr>
      <vt:lpstr>Example (continued)</vt:lpstr>
      <vt:lpstr>Example (continued)</vt:lpstr>
      <vt:lpstr>Example (continued)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Metrics</dc:title>
  <dc:creator>Katherine Alexander</dc:creator>
  <cp:lastModifiedBy>Joerg Evermann</cp:lastModifiedBy>
  <cp:revision>6</cp:revision>
  <dcterms:created xsi:type="dcterms:W3CDTF">2014-01-04T00:38:30Z</dcterms:created>
  <dcterms:modified xsi:type="dcterms:W3CDTF">2014-01-07T20:26:00Z</dcterms:modified>
</cp:coreProperties>
</file>